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64" r:id="rId3"/>
    <p:sldId id="266" r:id="rId4"/>
    <p:sldId id="257" r:id="rId5"/>
    <p:sldId id="258" r:id="rId6"/>
    <p:sldId id="267" r:id="rId7"/>
    <p:sldId id="259" r:id="rId8"/>
    <p:sldId id="260" r:id="rId9"/>
    <p:sldId id="261" r:id="rId10"/>
    <p:sldId id="263" r:id="rId11"/>
    <p:sldId id="262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81" r:id="rId25"/>
    <p:sldId id="282" r:id="rId26"/>
    <p:sldId id="279" r:id="rId27"/>
    <p:sldId id="283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5" r:id="rId38"/>
    <p:sldId id="294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4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74FC-9750-8543-9849-769E0BFACD9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B9FB4-06CF-C842-9602-9189ED0A2B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494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User:Gkhan/Fibonacci_using_memoization_and_D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Description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 Algorithm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Vanilla DP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SMAWK’s Optimization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1652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 doing exhaustive search, one may noticed that the optimal solution of a subtree rooted at u (opt(</a:t>
            </a:r>
            <a:r>
              <a:rPr lang="en-US" sz="1200" dirty="0" err="1"/>
              <a:t>u,k</a:t>
            </a:r>
            <a:r>
              <a:rPr lang="en-US" sz="1200" dirty="0"/>
              <a:t>) can be determined by those of u’s children.</a:t>
            </a:r>
          </a:p>
          <a:p>
            <a:r>
              <a:rPr lang="en-US" sz="1200" dirty="0"/>
              <a:t>This motivates us to think of the technique of memorization to avoid recalculations of children’s result.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712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best(S)best(S) is the optimal value that we can get by distributing the k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 k-1, if the root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one quota)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vertices to subtrees of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cases of the subtrees’ roots are in SS.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done by an analog to the well-known knapsack algorithm.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091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description (Domination and MDS)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G=(V,E)G=(V,E)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vertex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said to dominate all its adjacent vertices and itself.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subset D⊆VD⊆V is a dominating set of GG if every vertex in V−DV−D is adjacent to at least one vertex in DD.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famous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minimum dominating set (MDS)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lot of real-world applications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630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k-Maximum vertex domination(k-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consider a stronger variant of domination problem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graph G=(V,E)G=(V,E), an integer kk, find the maximum number of vertices that can be dominated by a k-subset of VV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one can solve the minimum dominating set problem by performing binary search on the number k. So the problem is NP-hard on general graphs.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since |MDS| is 3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3873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well-known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a MDS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general graphs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NP-hard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one can solve MDS in polynomial time with a binary search on k with a polynomial time algorithm 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know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NP-hard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submodularity property, A straight-forward greedy algorithm can achieve an approximation ratio of 1−1/e1−1/e 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related research [1] shows some upper bounds of approximation ratio for the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16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Work(cont.)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in general graphs has shown its NP-hardness and a certain degree of inapproximability.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 linear time algorithm for MDS on cactus graphs[3].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believe the existence of a polynomial time algorithm for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on trees.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004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contribution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we devised a O(k2|V|)O(k2|V|) dynamic programming algorithm for solving 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MaxVD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trees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improve the complexity to O(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k|V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|)O(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k|V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|)|) using SMAWK’s algorithm [4].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580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Greedy Algorithm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Iteratively chose vertex with max valid degree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domination has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submodularity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Greedy algorithm in trees can be done in O(|V|)O(|V|)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vertex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degree(v)degree(v), N(v)N(v)</a:t>
            </a:r>
          </a:p>
          <a:p>
            <a:pPr lvl="2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finding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degree with amortized O(|V|)O(|V|)</a:t>
            </a:r>
          </a:p>
          <a:p>
            <a:pPr lvl="2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O(1)∗O(|E|)O(1)∗O(|E|) modification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O(1−1/e)O(1−1/e)-approximation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6860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greedy algorithm that recursively choose the vertex with biggest valid degree fails when there are shared edges that connect the first k max degree vertices. An exhaustive search might be required to solve the issue.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02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assume everyone have a basic knowledge about DP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Fibonnaci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tree search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https://en.wikibooks.org/wiki/User:Gkhan/Fibonacci_using_memoization_and_DP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B9FB4-06CF-C842-9602-9189ED0A2B30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612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5039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99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321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73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1905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227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803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871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0968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68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40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E66DC3-5B32-DE48-92DD-FDD76D027BAC}" type="datetimeFigureOut">
              <a:rPr lang="en-TW" smtClean="0"/>
              <a:t>2020/6/30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631D10A-B989-8C49-AB98-2CC0813D5A48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996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55A0-ED70-9445-A2B6-BDAACB91D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157" y="2670197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Maximum domination of k-vertex subset in trees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9227C-B9AB-5042-B891-C0BAEF481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72" y="5291733"/>
            <a:ext cx="10572000" cy="945782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Author: Yan-Tong Lin</a:t>
            </a:r>
          </a:p>
          <a:p>
            <a:r>
              <a:rPr lang="en-US" sz="8600" dirty="0"/>
              <a:t>Advisor: Prof. Chiu-Yuan Chen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975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1374-E8C3-A34B-A0C7-AF9769225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159929"/>
            <a:ext cx="8361229" cy="2098226"/>
          </a:xfrm>
        </p:spPr>
        <p:txBody>
          <a:bodyPr/>
          <a:lstStyle/>
          <a:p>
            <a:r>
              <a:rPr lang="en-US" b="1" dirty="0"/>
              <a:t>Proposed Algorithm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804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A77-B50F-7E4D-83FA-3C59BA1B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Greedy Algorithm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EDAA93-5272-9F47-B2D9-7CEF7A2E6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914525"/>
            <a:ext cx="8961766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DDF1-601F-9A42-AACE-642435F2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Greedy can be wrong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72415-5186-F240-9C46-EB61BAED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737" y="1662149"/>
            <a:ext cx="6692991" cy="43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CB0C-88A1-7C4F-9831-689EFEEE3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845478"/>
            <a:ext cx="8361229" cy="3612221"/>
          </a:xfrm>
        </p:spPr>
        <p:txBody>
          <a:bodyPr/>
          <a:lstStyle/>
          <a:p>
            <a:r>
              <a:rPr lang="en-US" b="1" dirty="0"/>
              <a:t>The Vanilla </a:t>
            </a:r>
            <a:r>
              <a:rPr lang="en-US" altLang="zh-TW" b="1" dirty="0"/>
              <a:t>DP</a:t>
            </a:r>
            <a:br>
              <a:rPr lang="en-US" altLang="zh-TW" b="1" dirty="0"/>
            </a:br>
            <a:r>
              <a:rPr lang="en-US" b="1" dirty="0"/>
              <a:t>solution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6902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54A7-1726-874B-ADF2-DD25AFF4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Programming 101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A108F-53B9-B140-9D65-BE61EBD85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3621" y="1585913"/>
            <a:ext cx="8471879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B9ED-DFE7-5F46-819E-B9C1C9AD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Motivation of using dynamic programming</a:t>
            </a:r>
            <a:br>
              <a:rPr lang="en-US" b="1" dirty="0"/>
            </a:b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36B0-16F2-0D47-8941-193ECD24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 doing exhaustive search, one may noticed that the optimal solution of a subtree rooted at u (opt(u,</a:t>
            </a:r>
            <a:r>
              <a:rPr lang="zh-TW" altLang="en-US" sz="2800" dirty="0"/>
              <a:t> </a:t>
            </a:r>
            <a:r>
              <a:rPr lang="en-US" sz="2800" dirty="0"/>
              <a:t>k)</a:t>
            </a:r>
            <a:r>
              <a:rPr lang="en-US" altLang="zh-TW" sz="2800" dirty="0"/>
              <a:t>)</a:t>
            </a:r>
            <a:r>
              <a:rPr lang="en-US" sz="2800" dirty="0"/>
              <a:t> can be determined by those of u’s children.</a:t>
            </a:r>
          </a:p>
          <a:p>
            <a:r>
              <a:rPr lang="en-US" sz="2800" dirty="0"/>
              <a:t>This motivates us to think of the technique of memorization to avoid recalculations of children’s result.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97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3D57-BF81-BE4C-9A33-2CD3D4D3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</a:t>
            </a:r>
            <a:r>
              <a:rPr lang="zh-TW" altLang="en-US" dirty="0"/>
              <a:t> </a:t>
            </a:r>
            <a:r>
              <a:rPr lang="en-US" altLang="zh-TW" dirty="0"/>
              <a:t>(Part</a:t>
            </a:r>
            <a:r>
              <a:rPr lang="zh-TW" altLang="en-US" dirty="0"/>
              <a:t> </a:t>
            </a:r>
            <a:r>
              <a:rPr lang="en-US" altLang="zh-TW" dirty="0"/>
              <a:t>A)</a:t>
            </a:r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3FA68-F1DD-F443-A355-F9A633214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2030412"/>
            <a:ext cx="7028382" cy="2455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7AF48-6419-964F-9662-20B485CE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92" y="3025774"/>
            <a:ext cx="4376738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22EF-DF1C-3048-839B-A284A1CA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B)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10826-D0AA-B64A-A609-AC5B03BDB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118" y="1843088"/>
            <a:ext cx="7060307" cy="3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5C59-477F-B54A-9F1F-FAB71798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C)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FFD065-D877-B144-8A4F-8E09621E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332" y="2171700"/>
            <a:ext cx="11156790" cy="24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7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EA11-2F57-024E-8F8F-80EEB273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</a:t>
            </a:r>
            <a:r>
              <a:rPr lang="en-US" altLang="zh-TW" b="1" dirty="0"/>
              <a:t>D</a:t>
            </a:r>
            <a:r>
              <a:rPr lang="en-US" b="1" dirty="0"/>
              <a:t>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11A3A9-C36A-4147-9412-DC3C76B12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02" y="1614488"/>
            <a:ext cx="9772898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32F07-EDCC-EE40-89DF-A8528BEC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3557586"/>
            <a:ext cx="5524500" cy="30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1ED3-72F3-A94D-973E-FB4A4E6A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9EF8-D20B-F048-8C03-377E64E4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Task</a:t>
            </a:r>
            <a:r>
              <a:rPr lang="zh-TW" altLang="en-US" sz="2800" dirty="0"/>
              <a:t> </a:t>
            </a:r>
            <a:r>
              <a:rPr lang="en-US" altLang="zh-TW" sz="2800" dirty="0"/>
              <a:t>Description</a:t>
            </a:r>
          </a:p>
          <a:p>
            <a:r>
              <a:rPr lang="en-US" altLang="zh-TW" sz="2800" dirty="0"/>
              <a:t>Related</a:t>
            </a:r>
            <a:r>
              <a:rPr lang="zh-TW" altLang="en-US" sz="2800" dirty="0"/>
              <a:t> </a:t>
            </a:r>
            <a:r>
              <a:rPr lang="en-US" altLang="zh-TW" sz="2800" dirty="0"/>
              <a:t>Works</a:t>
            </a:r>
          </a:p>
          <a:p>
            <a:r>
              <a:rPr lang="en-US" altLang="zh-TW" sz="2800" dirty="0"/>
              <a:t>Proposed</a:t>
            </a:r>
            <a:r>
              <a:rPr lang="zh-TW" altLang="en-US" sz="2800" dirty="0"/>
              <a:t> </a:t>
            </a:r>
            <a:r>
              <a:rPr lang="en-US" altLang="zh-TW" sz="2800" dirty="0"/>
              <a:t>Algorithm</a:t>
            </a:r>
          </a:p>
          <a:p>
            <a:pPr lvl="1"/>
            <a:r>
              <a:rPr lang="en-US" altLang="zh-TW" sz="2800" dirty="0"/>
              <a:t>Vanilla</a:t>
            </a:r>
            <a:r>
              <a:rPr lang="zh-TW" altLang="en-US" sz="2800" dirty="0"/>
              <a:t> </a:t>
            </a:r>
            <a:r>
              <a:rPr lang="en-US" altLang="zh-TW" sz="2800" dirty="0"/>
              <a:t>DP</a:t>
            </a:r>
          </a:p>
          <a:p>
            <a:pPr lvl="1"/>
            <a:r>
              <a:rPr lang="en-US" altLang="zh-TW" sz="2800" dirty="0"/>
              <a:t>SMAWK’s</a:t>
            </a:r>
            <a:r>
              <a:rPr lang="zh-TW" altLang="en-US" sz="2800" dirty="0"/>
              <a:t> </a:t>
            </a:r>
            <a:r>
              <a:rPr lang="en-US" altLang="zh-TW" sz="2800" dirty="0"/>
              <a:t>Optimization</a:t>
            </a:r>
          </a:p>
          <a:p>
            <a:r>
              <a:rPr lang="en-US" altLang="zh-TW" sz="2800" dirty="0"/>
              <a:t>Demos</a:t>
            </a:r>
          </a:p>
          <a:p>
            <a:pPr marL="0" indent="0">
              <a:buNone/>
            </a:pPr>
            <a:endParaRPr lang="en-US" altLang="zh-TW" sz="2800" dirty="0"/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236415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343D4-B9E2-8E43-A854-313554E9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3" y="3470276"/>
            <a:ext cx="9493059" cy="247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DE343-B2F7-E94A-AD42-5F56D48C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83" y="357188"/>
            <a:ext cx="7594425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2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6D36-260A-0F4A-945E-D122F0A7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r>
              <a:rPr lang="zh-TW" altLang="en-US" b="1" dirty="0"/>
              <a:t> </a:t>
            </a:r>
            <a:r>
              <a:rPr lang="en-US" b="1" dirty="0"/>
              <a:t>(Part </a:t>
            </a:r>
            <a:r>
              <a:rPr lang="en-US" altLang="zh-TW" b="1" dirty="0"/>
              <a:t>D</a:t>
            </a:r>
            <a:r>
              <a:rPr lang="en-US" b="1" dirty="0"/>
              <a:t>)</a:t>
            </a:r>
            <a:r>
              <a:rPr lang="zh-TW" altLang="en-US" b="1" dirty="0"/>
              <a:t> </a:t>
            </a:r>
            <a:r>
              <a:rPr lang="en-US" altLang="zh-TW" b="1" dirty="0"/>
              <a:t>(cont.)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ADADA-F932-9740-A724-B7F32D3EE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4" y="1691022"/>
            <a:ext cx="10866749" cy="17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83801-01D4-4049-8C58-6360A124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5" y="3530600"/>
            <a:ext cx="9056688" cy="29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5DF0-8994-004E-81F5-474C17A8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147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Utility of the proposed algorithm by setting </a:t>
            </a:r>
            <a:r>
              <a:rPr lang="en-US" dirty="0"/>
              <a:t>−∞</a:t>
            </a:r>
            <a:r>
              <a:rPr lang="en-US" b="1" dirty="0"/>
              <a:t> to undesired states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EAEA9-7B81-134C-8E39-E26FD78A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825" y="1663700"/>
            <a:ext cx="5850915" cy="2379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136B4-E22E-DB48-BC2C-2251232B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4279901"/>
            <a:ext cx="3390900" cy="2311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E7C3-394C-4840-93D3-B56C67517E4C}"/>
                  </a:ext>
                </a:extLst>
              </p:cNvPr>
              <p:cNvSpPr txBox="1"/>
              <p:nvPr/>
            </p:nvSpPr>
            <p:spPr>
              <a:xfrm>
                <a:off x="7447940" y="4986338"/>
                <a:ext cx="2659895" cy="656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To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almost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trees</a:t>
                </a:r>
              </a:p>
              <a:p>
                <a:r>
                  <a:rPr lang="en-US" altLang="zh-TW" dirty="0"/>
                  <a:t>About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/>
                          <m:t>2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𝑐𝑦𝑐𝑙𝑒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cases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to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try</a:t>
                </a:r>
                <a:endParaRPr lang="en-TW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E7C3-394C-4840-93D3-B56C6751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40" y="4986338"/>
                <a:ext cx="2659895" cy="656655"/>
              </a:xfrm>
              <a:prstGeom prst="rect">
                <a:avLst/>
              </a:prstGeom>
              <a:blipFill>
                <a:blip r:embed="rId4"/>
                <a:stretch>
                  <a:fillRect l="-1422" t="-3846" r="-474" b="-134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285ECC-B34B-C747-B01E-01EB94308BED}"/>
              </a:ext>
            </a:extLst>
          </p:cNvPr>
          <p:cNvSpPr txBox="1"/>
          <p:nvPr/>
        </p:nvSpPr>
        <p:spPr>
          <a:xfrm>
            <a:off x="7447940" y="2505670"/>
            <a:ext cx="457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red</a:t>
            </a:r>
            <a:r>
              <a:rPr lang="zh-TW" altLang="en-US" dirty="0"/>
              <a:t> </a:t>
            </a:r>
            <a:r>
              <a:rPr lang="en-US" altLang="zh-TW" dirty="0"/>
              <a:t>dominated</a:t>
            </a:r>
            <a:r>
              <a:rPr lang="zh-TW" altLang="en-US" dirty="0"/>
              <a:t> </a:t>
            </a:r>
            <a:r>
              <a:rPr lang="en-US" altLang="zh-TW" dirty="0"/>
              <a:t>but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chosen</a:t>
            </a:r>
          </a:p>
          <a:p>
            <a:r>
              <a:rPr lang="en-US" altLang="zh-TW" dirty="0"/>
              <a:t>(This</a:t>
            </a:r>
            <a:r>
              <a:rPr lang="zh-TW" altLang="en-US" dirty="0"/>
              <a:t> </a:t>
            </a:r>
            <a:r>
              <a:rPr lang="en-US" altLang="zh-TW" dirty="0"/>
              <a:t>scenario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quite</a:t>
            </a:r>
            <a:r>
              <a:rPr lang="zh-TW" altLang="en-US" dirty="0"/>
              <a:t> </a:t>
            </a:r>
            <a:r>
              <a:rPr lang="en-US" altLang="zh-TW" dirty="0"/>
              <a:t>common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real</a:t>
            </a:r>
            <a:r>
              <a:rPr lang="zh-TW" altLang="en-US" dirty="0"/>
              <a:t> </a:t>
            </a:r>
            <a:r>
              <a:rPr lang="en-US" altLang="zh-TW" dirty="0"/>
              <a:t>world)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cases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try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520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E844-EC28-C942-9105-81517B3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1CAA9-8F7D-E240-836E-9E4F6F46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2280906"/>
            <a:ext cx="10839448" cy="28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CBB5-F253-8043-AAE7-5D58CE47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A307-7AA3-764D-8591-ACE13F6C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02" y="2171700"/>
            <a:ext cx="10977398" cy="2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B76C-C8D5-4947-A7BB-19D68527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90744-25F5-C942-B652-E865B82F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6" y="1500187"/>
            <a:ext cx="10753419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40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9857-46FF-2145-8F13-6B0D2AB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monge</a:t>
            </a:r>
            <a:r>
              <a:rPr lang="zh-TW" altLang="en-US" dirty="0"/>
              <a:t> </a:t>
            </a:r>
            <a:r>
              <a:rPr lang="en-US" altLang="zh-TW" dirty="0"/>
              <a:t>property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F90F41-DE4E-F14E-95EB-D23A96B5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858250" cy="50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E19E-12DD-3E4F-AA2D-A848B0DA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Pseudo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6EE47-4F26-B447-A4CA-628811794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532" y="1970881"/>
            <a:ext cx="9278936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5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E19E-12DD-3E4F-AA2D-A848B0DA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0"/>
            <a:ext cx="9601200" cy="1485900"/>
          </a:xfrm>
        </p:spPr>
        <p:txBody>
          <a:bodyPr/>
          <a:lstStyle/>
          <a:p>
            <a:r>
              <a:rPr lang="en-US" altLang="zh-TW" dirty="0"/>
              <a:t>Pseudo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en-TW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3B47D4-F531-A449-A9F4-9097487A9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13" y="713105"/>
            <a:ext cx="4124325" cy="5835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A1851-F520-BE40-91D0-675DD9F9D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38" y="384175"/>
            <a:ext cx="53213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E2C5-CB3D-064D-A10A-41010319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Correctness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D0FFF-A6CB-5643-92FB-8CA159382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90" y="2233611"/>
            <a:ext cx="1084782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3579-54AA-404E-B395-712EA10A4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Task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D7497-AF41-1640-994F-EAE295BC2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1855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7BB9-3E9D-0748-B02C-4DF7E59C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Complexity Analysis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3CAB-F2CB-034B-A20D-812BA922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8163"/>
            <a:ext cx="10940077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EF8C-1CBA-0A43-9055-C41B84585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Experimental Results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0CB75-2410-C243-8ED0-AB36CC3F2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realization</a:t>
            </a:r>
          </a:p>
          <a:p>
            <a:r>
              <a:rPr lang="en-US" altLang="zh-TW" dirty="0"/>
              <a:t>Examples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Time</a:t>
            </a:r>
            <a:r>
              <a:rPr lang="zh-TW" altLang="en-US" dirty="0"/>
              <a:t> </a:t>
            </a:r>
            <a:r>
              <a:rPr lang="en-US" altLang="zh-TW" dirty="0"/>
              <a:t>Complexity</a:t>
            </a:r>
            <a:r>
              <a:rPr lang="zh-TW" altLang="en-US" dirty="0"/>
              <a:t> </a:t>
            </a:r>
            <a:r>
              <a:rPr lang="en-US" altLang="zh-TW" dirty="0"/>
              <a:t>Testing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6762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D734-93C7-9940-BA51-61E5E358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Partial</a:t>
            </a:r>
            <a:r>
              <a:rPr lang="zh-TW" altLang="en-US" dirty="0"/>
              <a:t> </a:t>
            </a:r>
            <a:r>
              <a:rPr lang="en-US" altLang="zh-TW" dirty="0"/>
              <a:t>C++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C722A1-F830-C84F-AE92-193CD4E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894" y="1585913"/>
            <a:ext cx="7769453" cy="43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722F-0596-8C40-A052-9622E160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Handcraft</a:t>
            </a:r>
            <a:r>
              <a:rPr lang="zh-TW" altLang="en-US" dirty="0"/>
              <a:t> </a:t>
            </a:r>
            <a:r>
              <a:rPr lang="en-US" altLang="zh-TW" dirty="0"/>
              <a:t>testcase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AEF16-9444-9D4C-9A02-E4517304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61" y="1747837"/>
            <a:ext cx="43688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420B8-9A44-B842-8F10-31D063BC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1747837"/>
            <a:ext cx="4660900" cy="445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77BAC-9C2C-E247-81D9-7EEE09EE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1" y="5184774"/>
            <a:ext cx="1270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9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507E-AAAC-A444-95A5-1C9104F1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Small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FDFAE-FBC9-9E42-83A6-23BA47FA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71700"/>
            <a:ext cx="41656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F2C35-86F4-8545-8365-D7B7BD95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4470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482D-80BC-024D-80C4-9B0CA3F9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Large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6FC9-B927-EF43-B68D-06B7D851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71625"/>
            <a:ext cx="10025063" cy="742950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truly</a:t>
            </a:r>
            <a:r>
              <a:rPr lang="zh-TW" altLang="en-US" dirty="0"/>
              <a:t> </a:t>
            </a:r>
            <a:r>
              <a:rPr lang="en-US" altLang="zh-TW" dirty="0"/>
              <a:t>large</a:t>
            </a:r>
            <a:r>
              <a:rPr lang="zh-TW" altLang="en-US" dirty="0"/>
              <a:t>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10000+</a:t>
            </a:r>
            <a:r>
              <a:rPr lang="zh-TW" altLang="en-US" dirty="0"/>
              <a:t> </a:t>
            </a:r>
            <a:r>
              <a:rPr lang="en-US" altLang="zh-TW" dirty="0"/>
              <a:t>nodes)</a:t>
            </a:r>
            <a:r>
              <a:rPr lang="zh-TW" altLang="en-US" dirty="0"/>
              <a:t> 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visualize,</a:t>
            </a:r>
            <a:r>
              <a:rPr lang="zh-TW" altLang="en-US" dirty="0"/>
              <a:t> </a:t>
            </a:r>
            <a:r>
              <a:rPr lang="en-US" altLang="zh-TW" dirty="0"/>
              <a:t>so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smaller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</a:p>
          <a:p>
            <a:r>
              <a:rPr lang="en-US" altLang="zh-TW" dirty="0"/>
              <a:t>But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have</a:t>
            </a:r>
            <a:r>
              <a:rPr lang="zh-TW" altLang="en-US" dirty="0"/>
              <a:t> </a:t>
            </a:r>
            <a:r>
              <a:rPr lang="en-US" altLang="zh-TW" dirty="0"/>
              <a:t>verified</a:t>
            </a:r>
            <a:r>
              <a:rPr lang="zh-TW" altLang="en-US" dirty="0"/>
              <a:t> </a:t>
            </a:r>
            <a:r>
              <a:rPr lang="en-US" altLang="zh-TW" dirty="0"/>
              <a:t>that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correct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larger</a:t>
            </a:r>
            <a:r>
              <a:rPr lang="zh-TW" altLang="en-US" dirty="0"/>
              <a:t> </a:t>
            </a:r>
            <a:r>
              <a:rPr lang="en-US" altLang="zh-TW" dirty="0"/>
              <a:t>datum</a:t>
            </a:r>
          </a:p>
          <a:p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DF930-F0F9-F944-92F2-360399F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27325"/>
            <a:ext cx="40005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FC19D-2502-514B-9B79-F2D51CAE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094" y="2314575"/>
            <a:ext cx="3848543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7AD8-BAF5-DE42-9088-314BBFAF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Complexity Testing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3B4713-BCE9-CF4F-9C12-92B76CA2E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6627"/>
            <a:ext cx="7287357" cy="45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CA30-0CC9-2945-8DF8-C12F04A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K-T</a:t>
            </a:r>
            <a:r>
              <a:rPr lang="zh-TW" altLang="en-US" dirty="0"/>
              <a:t> </a:t>
            </a:r>
            <a:r>
              <a:rPr lang="en-US" altLang="zh-TW" dirty="0"/>
              <a:t>graph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9F041F-580B-894B-BC3A-792CCBD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801" y="1943100"/>
            <a:ext cx="573639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2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8A20-E5F5-FC41-A75D-7A307465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N-T</a:t>
            </a:r>
            <a:r>
              <a:rPr lang="zh-TW" altLang="en-US" dirty="0"/>
              <a:t> </a:t>
            </a:r>
            <a:r>
              <a:rPr lang="en-US" altLang="zh-TW" dirty="0"/>
              <a:t>graph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4B012-20F9-3E49-9B64-DDDC3C8A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841" y="1700213"/>
            <a:ext cx="6470317" cy="40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42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6A75-0B2F-B847-B397-C72467F1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Concluding Remark</a:t>
            </a:r>
            <a:br>
              <a:rPr lang="en-US" b="1" dirty="0"/>
            </a:br>
            <a:endParaRPr lang="en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D0BD8-A6A8-C944-9385-F0D5915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02758"/>
            <a:ext cx="11022723" cy="29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C410-EEB9-0C4B-8E8E-6405B6AB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250371"/>
            <a:ext cx="9601200" cy="1485900"/>
          </a:xfrm>
        </p:spPr>
        <p:txBody>
          <a:bodyPr/>
          <a:lstStyle/>
          <a:p>
            <a:r>
              <a:rPr lang="en-US" dirty="0"/>
              <a:t>Task de</a:t>
            </a:r>
            <a:r>
              <a:rPr lang="en-US" altLang="zh-TW" dirty="0"/>
              <a:t>s</a:t>
            </a:r>
            <a:r>
              <a:rPr lang="en-US" dirty="0"/>
              <a:t>cription (Domination and MDS)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BF449-1CFF-7441-96A7-FA7E186D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06" y="1163865"/>
            <a:ext cx="8531079" cy="52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7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136C-F8AE-B148-A0A4-57117D85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98B830-F1F2-C644-B129-52822E3B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71663"/>
            <a:ext cx="1047916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1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67BE-4C89-4045-B124-E3960A2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</a:t>
            </a:r>
            <a:br>
              <a:rPr lang="en-US" b="1" dirty="0"/>
            </a:b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AB43-8250-D346-A440-9E8B559D6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3087"/>
            <a:ext cx="9601200" cy="3581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I would like to thank Dr. </a:t>
            </a:r>
            <a:r>
              <a:rPr lang="en-US" sz="2800" dirty="0" err="1"/>
              <a:t>Chiu</a:t>
            </a:r>
            <a:r>
              <a:rPr lang="en-US" altLang="zh-TW" sz="2800" dirty="0" err="1"/>
              <a:t>y</a:t>
            </a:r>
            <a:r>
              <a:rPr lang="en-US" sz="2800" dirty="0" err="1"/>
              <a:t>uan</a:t>
            </a:r>
            <a:r>
              <a:rPr lang="en-US" sz="2800" dirty="0"/>
              <a:t> Chen, my instructor of individual study, for giving me a lot of advices and help me come up with interesting ideas.</a:t>
            </a:r>
          </a:p>
          <a:p>
            <a:endParaRPr lang="ja-JP" altLang="en-US" sz="2800"/>
          </a:p>
          <a:p>
            <a:r>
              <a:rPr lang="en-US" sz="2800" dirty="0"/>
              <a:t>I would also like to thank Dr. Meng</a:t>
            </a:r>
            <a:r>
              <a:rPr lang="en-US" altLang="zh-TW" sz="2800" dirty="0"/>
              <a:t>-</a:t>
            </a:r>
            <a:r>
              <a:rPr lang="en-US" sz="2800" dirty="0"/>
              <a:t>Tsung Tsai, my teacher of Advanced Algorithms, for encouraging me to utilize the knowledge in the class.</a:t>
            </a:r>
          </a:p>
          <a:p>
            <a:endParaRPr lang="en-US" sz="2800" dirty="0"/>
          </a:p>
          <a:p>
            <a:r>
              <a:rPr lang="en-US" sz="2800" dirty="0"/>
              <a:t>And thank you for listening!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3813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5C2F-0E90-1D48-8F8F-6EC6C4BE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k-Maximum vertex domination(k-</a:t>
            </a:r>
            <a:r>
              <a:rPr lang="en-US" b="1" dirty="0" err="1"/>
              <a:t>MaxVD</a:t>
            </a:r>
            <a:r>
              <a:rPr lang="en-US" b="1" dirty="0"/>
              <a:t>)</a:t>
            </a:r>
            <a:br>
              <a:rPr lang="en-US" b="1" dirty="0"/>
            </a:b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3750C-2E87-8C4C-A1CF-EDCC767D3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610" y="1404257"/>
            <a:ext cx="8689990" cy="49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7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6FD-4042-BC4F-BD2A-3BAC024A9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F3A95-66F4-E04D-85D9-100FB5BA6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66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C673-23E7-154A-9D1E-62A42319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87E03-083F-074F-B2D5-91D2CB9A7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789" y="2171700"/>
            <a:ext cx="10814935" cy="28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15B2-F826-3A46-A11B-8E066788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Work(cont.)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E30E-2A7F-C441-87E1-D9B7AB17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45771"/>
            <a:ext cx="9753600" cy="4321629"/>
          </a:xfrm>
        </p:spPr>
        <p:txBody>
          <a:bodyPr>
            <a:noAutofit/>
          </a:bodyPr>
          <a:lstStyle/>
          <a:p>
            <a:r>
              <a:rPr lang="en-US" sz="2800" dirty="0"/>
              <a:t>The problem in general graphs has shown its NP-hardness and a certain degree of inapproximability.</a:t>
            </a:r>
          </a:p>
          <a:p>
            <a:endParaRPr lang="en-US" sz="2800" dirty="0"/>
          </a:p>
          <a:p>
            <a:r>
              <a:rPr lang="en-US" sz="2800" dirty="0"/>
              <a:t>However, there is a linear time algorithm for MDS on cactus graphs[3].</a:t>
            </a:r>
          </a:p>
          <a:p>
            <a:endParaRPr lang="en-US" sz="2800" dirty="0"/>
          </a:p>
          <a:p>
            <a:r>
              <a:rPr lang="en-US" sz="2800" dirty="0"/>
              <a:t>So we believe the existence of a polynomial time algorithm for k-</a:t>
            </a:r>
            <a:r>
              <a:rPr lang="en-US" sz="2800" dirty="0" err="1"/>
              <a:t>MaxVD</a:t>
            </a:r>
            <a:r>
              <a:rPr lang="en-US" sz="2800" dirty="0"/>
              <a:t> problem on trees.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33807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BBAD-218F-6449-970A-06D34C6B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main contribution</a:t>
            </a:r>
            <a:endParaRPr lang="en-T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8E331-B180-DC45-A23D-A812642CF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775" y="2285999"/>
            <a:ext cx="10772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098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{DDA52A57-B5F9-8A47-9D0C-C28972B58BDE}tf10001072</Template>
  <TotalTime>64</TotalTime>
  <Words>1132</Words>
  <Application>Microsoft Macintosh PowerPoint</Application>
  <PresentationFormat>Widescreen</PresentationFormat>
  <Paragraphs>126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Cambria Math</vt:lpstr>
      <vt:lpstr>Franklin Gothic Book</vt:lpstr>
      <vt:lpstr>Crop</vt:lpstr>
      <vt:lpstr>Maximum domination of k-vertex subset in trees</vt:lpstr>
      <vt:lpstr>Overview</vt:lpstr>
      <vt:lpstr>The Task</vt:lpstr>
      <vt:lpstr>Task description (Domination and MDS)</vt:lpstr>
      <vt:lpstr>k-Maximum vertex domination(k-MaxVD) </vt:lpstr>
      <vt:lpstr>Related Works</vt:lpstr>
      <vt:lpstr>Related Works</vt:lpstr>
      <vt:lpstr>Related Work(cont.)</vt:lpstr>
      <vt:lpstr>The main contribution</vt:lpstr>
      <vt:lpstr>Proposed Algorithm</vt:lpstr>
      <vt:lpstr>The Greedy Algorithm </vt:lpstr>
      <vt:lpstr>Greedy can be wrong </vt:lpstr>
      <vt:lpstr>The Vanilla DP solution</vt:lpstr>
      <vt:lpstr>Dynamic Programming 101 </vt:lpstr>
      <vt:lpstr>Motivation of using dynamic programming </vt:lpstr>
      <vt:lpstr>Transition (Part A) </vt:lpstr>
      <vt:lpstr>Transition (part B) </vt:lpstr>
      <vt:lpstr>Transition (Part C) </vt:lpstr>
      <vt:lpstr>Transition (Part D)</vt:lpstr>
      <vt:lpstr>PowerPoint Presentation</vt:lpstr>
      <vt:lpstr>Transition (Part D) (cont.)</vt:lpstr>
      <vt:lpstr>Utility of the proposed algorithm by setting −∞ to undesired states </vt:lpstr>
      <vt:lpstr>Optimization with monge property</vt:lpstr>
      <vt:lpstr>Optimization with monge property (cont.)</vt:lpstr>
      <vt:lpstr>Optimization with monge property (cont.)</vt:lpstr>
      <vt:lpstr>Optimization with monge property (cont.)</vt:lpstr>
      <vt:lpstr>Pseudo Code</vt:lpstr>
      <vt:lpstr>Pseudo Code (cont.)</vt:lpstr>
      <vt:lpstr>Correctness of Algorithm</vt:lpstr>
      <vt:lpstr>Time Complexity Analysis </vt:lpstr>
      <vt:lpstr>Experimental Results</vt:lpstr>
      <vt:lpstr>Partial C++ Code </vt:lpstr>
      <vt:lpstr>Example 1 – Handcraft testcase</vt:lpstr>
      <vt:lpstr>Example 2 – Random Small</vt:lpstr>
      <vt:lpstr>Example 3 – Random Large</vt:lpstr>
      <vt:lpstr>Time Complexity Testing </vt:lpstr>
      <vt:lpstr>K-T graph</vt:lpstr>
      <vt:lpstr>N-T graph</vt:lpstr>
      <vt:lpstr>Concluding Remark </vt:lpstr>
      <vt:lpstr>Reference</vt:lpstr>
      <vt:lpstr>Acknowledgement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2020-06-30T13:36:06Z</dcterms:created>
  <dcterms:modified xsi:type="dcterms:W3CDTF">2020-06-30T14:53:25Z</dcterms:modified>
</cp:coreProperties>
</file>